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60648"/>
            <a:ext cx="6184776" cy="720080"/>
          </a:xfrm>
        </p:spPr>
        <p:txBody>
          <a:bodyPr/>
          <a:lstStyle/>
          <a:p>
            <a:r>
              <a:rPr lang="ru-RU" dirty="0" smtClean="0"/>
              <a:t>МБОУ Гимназия №3 г. Архангельска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Нормативно-правовая база инклюзивного образования в </a:t>
            </a:r>
            <a:r>
              <a:rPr lang="ru-RU" dirty="0" smtClean="0"/>
              <a:t>общеобразовательной организации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479715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Белкова Н.В., социальный педагог МБОУ Гимназия №3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1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Федеральные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chemeClr val="accent2"/>
                </a:solidFill>
              </a:rPr>
              <a:t>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</a:t>
            </a:r>
            <a:r>
              <a:rPr lang="ru-RU" dirty="0" smtClean="0"/>
              <a:t>(утв.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30.08.2013 №1014);</a:t>
            </a:r>
          </a:p>
          <a:p>
            <a:r>
              <a:rPr lang="ru-RU" b="1" u="sng" dirty="0" smtClean="0">
                <a:solidFill>
                  <a:schemeClr val="accent2"/>
                </a:solidFill>
              </a:rPr>
              <a:t>Порядок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 </a:t>
            </a:r>
            <a:r>
              <a:rPr lang="ru-RU" dirty="0" smtClean="0"/>
              <a:t>(утв.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30.08.2013 №1015);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Федеральные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2"/>
                </a:solidFill>
              </a:rPr>
              <a:t>Положение о </a:t>
            </a:r>
            <a:r>
              <a:rPr lang="ru-RU" sz="2400" b="1" u="sng" dirty="0" err="1" smtClean="0">
                <a:solidFill>
                  <a:schemeClr val="accent2"/>
                </a:solidFill>
              </a:rPr>
              <a:t>психолого-медико-педагогической</a:t>
            </a:r>
            <a:r>
              <a:rPr lang="ru-RU" sz="2400" b="1" u="sng" dirty="0" smtClean="0">
                <a:solidFill>
                  <a:schemeClr val="accent2"/>
                </a:solidFill>
              </a:rPr>
              <a:t> комиссии </a:t>
            </a:r>
            <a:r>
              <a:rPr lang="ru-RU" dirty="0" smtClean="0"/>
              <a:t>(утв.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20.09.2013 №1082);</a:t>
            </a:r>
          </a:p>
          <a:p>
            <a:r>
              <a:rPr lang="ru-RU" sz="2400" b="1" u="sng" dirty="0" smtClean="0">
                <a:solidFill>
                  <a:schemeClr val="accent2"/>
                </a:solidFill>
              </a:rPr>
              <a:t>Профессиональный стандарт педагога (учителя, воспитателя) </a:t>
            </a:r>
            <a:r>
              <a:rPr lang="ru-RU" dirty="0" smtClean="0"/>
              <a:t>(утв. Приказом Минтруда России от 18.10.2013 №544н);</a:t>
            </a:r>
          </a:p>
          <a:p>
            <a:r>
              <a:rPr lang="ru-RU" sz="2400" b="1" u="sng" dirty="0" smtClean="0">
                <a:solidFill>
                  <a:schemeClr val="accent2"/>
                </a:solidFill>
              </a:rPr>
              <a:t>Об утверждении единого квалификационного справочника должностей руководителей, специалистов и служащих (</a:t>
            </a:r>
            <a:r>
              <a:rPr lang="ru-RU" dirty="0" smtClean="0"/>
              <a:t>Приказ </a:t>
            </a:r>
            <a:r>
              <a:rPr lang="ru-RU" dirty="0" err="1" smtClean="0"/>
              <a:t>Минсоцздравразвития</a:t>
            </a:r>
            <a:r>
              <a:rPr lang="ru-RU" dirty="0" smtClean="0"/>
              <a:t> России от 14.08.2009 №593)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868958"/>
          </a:xfrm>
        </p:spPr>
        <p:txBody>
          <a:bodyPr/>
          <a:lstStyle/>
          <a:p>
            <a:r>
              <a:rPr lang="ru-RU" b="1" dirty="0"/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Autofit/>
          </a:bodyPr>
          <a:lstStyle/>
          <a:p>
            <a:r>
              <a:rPr lang="ru-RU" sz="1800" b="1" u="sng" dirty="0">
                <a:solidFill>
                  <a:schemeClr val="accent2"/>
                </a:solidFill>
              </a:rPr>
              <a:t>Государственная программа «Доступная среда» на 2011–2020 </a:t>
            </a:r>
            <a:r>
              <a:rPr lang="ru-RU" sz="1800" b="1" u="sng" dirty="0">
                <a:solidFill>
                  <a:schemeClr val="accent2"/>
                </a:solidFill>
              </a:rPr>
              <a:t>годы</a:t>
            </a:r>
          </a:p>
          <a:p>
            <a:pPr marL="0" indent="0" algn="ctr">
              <a:buNone/>
            </a:pPr>
            <a:r>
              <a:rPr lang="ru-RU" sz="1800" dirty="0" smtClean="0"/>
              <a:t>Постановление Правительства </a:t>
            </a:r>
            <a:r>
              <a:rPr lang="ru-RU" sz="1800" dirty="0"/>
              <a:t>РФ </a:t>
            </a:r>
            <a:r>
              <a:rPr lang="ru-RU" sz="1800" dirty="0" smtClean="0"/>
              <a:t>от </a:t>
            </a:r>
            <a:r>
              <a:rPr lang="ru-RU" sz="1800" dirty="0"/>
              <a:t>1 декабря 2015 г. № </a:t>
            </a:r>
            <a:r>
              <a:rPr lang="ru-RU" sz="1800" dirty="0" smtClean="0"/>
              <a:t>1297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u="sng" dirty="0">
                <a:solidFill>
                  <a:schemeClr val="accent2"/>
                </a:solidFill>
              </a:rPr>
              <a:t>Целевые индикаторы и показатели Программы</a:t>
            </a:r>
            <a:r>
              <a:rPr lang="ru-RU" sz="1800" u="sng" dirty="0"/>
              <a:t>: </a:t>
            </a:r>
            <a:endParaRPr lang="ru-RU" sz="1800" dirty="0"/>
          </a:p>
          <a:p>
            <a:r>
              <a:rPr lang="ru-RU" sz="1800" dirty="0"/>
              <a:t>- доля общеобразовательных учреждений, в которых создана универсальная </a:t>
            </a:r>
            <a:r>
              <a:rPr lang="ru-RU" sz="1800" dirty="0" err="1"/>
              <a:t>безбарьерная</a:t>
            </a:r>
            <a:r>
              <a:rPr lang="ru-RU" sz="1800" dirty="0"/>
              <a:t> среда, позволяющая обеспечить совместное обучение инвалидов и лиц, не имеющих нарушений развития, в общем количестве общеобразовательных учреждений.  </a:t>
            </a:r>
          </a:p>
          <a:p>
            <a:r>
              <a:rPr lang="ru-RU" sz="1800" dirty="0"/>
              <a:t>Программа определяет, что одним из приоритетных направлений государственной политики должно стать создание условий для предоставления детям-инвалидам с учетом особенностей их психофизического развития равного доступа к качественному образованию в общеобразовательных и других образовательных учреждениях, реализующих образовательные программы общего образования (обычные образовательные учреждения), и с учетом заключений психолого-медико-педагогических комиссий. </a:t>
            </a:r>
          </a:p>
        </p:txBody>
      </p:sp>
    </p:spTree>
    <p:extLst>
      <p:ext uri="{BB962C8B-B14F-4D97-AF65-F5344CB8AC3E}">
        <p14:creationId xmlns:p14="http://schemas.microsoft.com/office/powerpoint/2010/main" val="242003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868958"/>
          </a:xfrm>
        </p:spPr>
        <p:txBody>
          <a:bodyPr/>
          <a:lstStyle/>
          <a:p>
            <a:r>
              <a:rPr lang="ru-RU" b="1" dirty="0" smtClean="0"/>
              <a:t>Региональные документы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124744"/>
            <a:ext cx="3600400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952" y="1124744"/>
            <a:ext cx="482453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3789040"/>
            <a:ext cx="727280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1124744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Закон Архангельской области от 02.07.2013 №712-41-ОЗ </a:t>
            </a:r>
          </a:p>
          <a:p>
            <a:pPr algn="ctr"/>
            <a:r>
              <a:rPr lang="ru-RU" b="1" dirty="0" smtClean="0"/>
              <a:t>«Об образовании в Архангельской области»</a:t>
            </a:r>
          </a:p>
          <a:p>
            <a:pPr algn="ctr"/>
            <a:r>
              <a:rPr lang="ru-RU" b="1" dirty="0" smtClean="0"/>
              <a:t>Принят Архангельским областным собранием депутатов </a:t>
            </a:r>
          </a:p>
          <a:p>
            <a:pPr algn="ctr"/>
            <a:r>
              <a:rPr lang="ru-RU" dirty="0" smtClean="0"/>
              <a:t>Постановление от 26.06.2013 №1970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052736"/>
            <a:ext cx="4680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 стратегии действий в интересах детей Архангельской области на 2012 – 2017 годы и плане первоочередных мероприятий до 2014 года по реализации важнейших положений Стратегии </a:t>
            </a:r>
          </a:p>
          <a:p>
            <a:pPr algn="ctr"/>
            <a:r>
              <a:rPr lang="ru-RU" dirty="0" smtClean="0"/>
              <a:t>Утверждена Распоряжением Правительства Архангельской области от 25.09.2012 №400-рп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86104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 утверждении порядка регламентации и оформления отношений государственной и муниципальной образовательной организации и родителей обучающихся, нуждающихся в длительном лечении, а также детей-инвалидов в части обучения по основным общеобразовательным программам на дому и в медицинских организациях</a:t>
            </a:r>
          </a:p>
          <a:p>
            <a:pPr algn="ctr"/>
            <a:r>
              <a:rPr lang="ru-RU" dirty="0" smtClean="0"/>
              <a:t>Постановление министерства образования и науки Архангельской области от 23.12.2013 №20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Нормативно-правовая база образовательной организации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Положение о </a:t>
            </a:r>
            <a:r>
              <a:rPr lang="ru-RU" dirty="0" err="1" smtClean="0"/>
              <a:t>психолого-медико-педагогическом</a:t>
            </a:r>
            <a:r>
              <a:rPr lang="ru-RU" dirty="0" smtClean="0"/>
              <a:t> консилиуме (</a:t>
            </a:r>
            <a:r>
              <a:rPr lang="ru-RU" dirty="0" err="1" smtClean="0"/>
              <a:t>ПМПк</a:t>
            </a:r>
            <a:r>
              <a:rPr lang="ru-RU" dirty="0" smtClean="0"/>
              <a:t>), (приказ о создании </a:t>
            </a:r>
            <a:r>
              <a:rPr lang="ru-RU" dirty="0" err="1" smtClean="0"/>
              <a:t>ПМПк</a:t>
            </a:r>
            <a:r>
              <a:rPr lang="ru-RU" dirty="0" smtClean="0"/>
              <a:t>, приказ о составе </a:t>
            </a:r>
            <a:r>
              <a:rPr lang="ru-RU" dirty="0" err="1" smtClean="0"/>
              <a:t>ПМПк</a:t>
            </a:r>
            <a:r>
              <a:rPr lang="ru-RU" dirty="0" smtClean="0"/>
              <a:t> на начало нового учебного года, должностные обязанности членов </a:t>
            </a:r>
            <a:r>
              <a:rPr lang="ru-RU" dirty="0" err="1" smtClean="0"/>
              <a:t>ПМПк</a:t>
            </a:r>
            <a:r>
              <a:rPr lang="ru-RU" dirty="0" smtClean="0"/>
              <a:t> и др.);</a:t>
            </a:r>
          </a:p>
          <a:p>
            <a:r>
              <a:rPr lang="ru-RU" dirty="0" smtClean="0"/>
              <a:t>Положение об организации психолого-педагогического сопровождения ребенка с ОВЗ и ребенка с инвалидностью в учебном процессе;</a:t>
            </a:r>
          </a:p>
          <a:p>
            <a:r>
              <a:rPr lang="ru-RU" dirty="0" smtClean="0"/>
              <a:t>Положение о разработке и реализации индивидуального учебного плана, обеспечивающего освоение образовательной программы на основе индивидуализации её содержания с учетом особенностей и образовательных потребностей конкретного обучающегося;</a:t>
            </a:r>
          </a:p>
          <a:p>
            <a:r>
              <a:rPr lang="ru-RU" dirty="0" smtClean="0"/>
              <a:t>Положение о реализации инклюзивной практики в образовательной организации;</a:t>
            </a:r>
          </a:p>
          <a:p>
            <a:r>
              <a:rPr lang="ru-RU" dirty="0" smtClean="0"/>
              <a:t>Договор с родителями детей с ОВЗ;</a:t>
            </a:r>
          </a:p>
          <a:p>
            <a:r>
              <a:rPr lang="ru-RU" dirty="0" smtClean="0"/>
              <a:t>Приказ о создании рабочей группы по подготовке ОО к реализации инклюзивного образования</a:t>
            </a:r>
          </a:p>
          <a:p>
            <a:r>
              <a:rPr lang="ru-RU" dirty="0" smtClean="0"/>
              <a:t>Положение о разработке и реализации адаптированной образовательной программы;</a:t>
            </a:r>
          </a:p>
          <a:p>
            <a:r>
              <a:rPr lang="ru-RU" dirty="0" smtClean="0"/>
              <a:t>Положение о </a:t>
            </a:r>
            <a:r>
              <a:rPr lang="ru-RU" dirty="0" err="1" smtClean="0"/>
              <a:t>тьюторском</a:t>
            </a:r>
            <a:r>
              <a:rPr lang="ru-RU" dirty="0" smtClean="0"/>
              <a:t> сопровождении детей с ОВЗ и др.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60648"/>
            <a:ext cx="6184776" cy="720080"/>
          </a:xfrm>
        </p:spPr>
        <p:txBody>
          <a:bodyPr/>
          <a:lstStyle/>
          <a:p>
            <a:r>
              <a:rPr lang="ru-RU" dirty="0" smtClean="0"/>
              <a:t>МБОУ Гимназия №3 г. Архангельска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Нормативно-правовая база инклюзивного образования в </a:t>
            </a:r>
            <a:r>
              <a:rPr lang="ru-RU" dirty="0" smtClean="0"/>
              <a:t>общеобразовательной организации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479715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Белкова Н.В., социальный педагог МБОУ Гимназия №3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Нормативно-правовая база </a:t>
            </a:r>
            <a:r>
              <a:rPr lang="ru-RU" sz="3200" b="1" dirty="0" smtClean="0"/>
              <a:t>инклюзивного образования </a:t>
            </a:r>
            <a:r>
              <a:rPr lang="ru-RU" sz="3200" b="1" dirty="0"/>
              <a:t>детей с  ОВЗ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4000" b="1" u="sng" dirty="0">
                <a:solidFill>
                  <a:schemeClr val="accent2"/>
                </a:solidFill>
              </a:rPr>
              <a:t>Уровни документов: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4000" kern="0" dirty="0" smtClean="0">
                <a:solidFill>
                  <a:srgbClr val="000000"/>
                </a:solidFill>
                <a:latin typeface="Arial"/>
              </a:rPr>
              <a:t>международные </a:t>
            </a:r>
            <a:r>
              <a:rPr lang="ru-RU" sz="4000" kern="0" dirty="0">
                <a:solidFill>
                  <a:srgbClr val="000000"/>
                </a:solidFill>
                <a:latin typeface="Arial"/>
              </a:rPr>
              <a:t>(подписанные СССР или Россией)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4000" kern="0" dirty="0">
                <a:solidFill>
                  <a:srgbClr val="000000"/>
                </a:solidFill>
                <a:latin typeface="Arial"/>
              </a:rPr>
              <a:t>федеральные (законы РФ, кодексы)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4000" kern="0" dirty="0" smtClean="0">
                <a:solidFill>
                  <a:srgbClr val="000000"/>
                </a:solidFill>
                <a:latin typeface="Arial"/>
              </a:rPr>
              <a:t>региональные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513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Международные документы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>
                <a:solidFill>
                  <a:schemeClr val="accent2"/>
                </a:solidFill>
              </a:rPr>
              <a:t>«Всеобщая Декларация прав человека»</a:t>
            </a:r>
            <a:r>
              <a:rPr lang="ru-RU" dirty="0"/>
              <a:t>  - </a:t>
            </a:r>
            <a:r>
              <a:rPr lang="ru-RU" sz="2800" dirty="0"/>
              <a:t>принята Генеральной Ассамблеей ООН   10.12.1948.</a:t>
            </a: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«</a:t>
            </a:r>
            <a:r>
              <a:rPr lang="ru-RU" sz="2800" b="1" u="sng" dirty="0">
                <a:solidFill>
                  <a:schemeClr val="accent2"/>
                </a:solidFill>
              </a:rPr>
              <a:t>Декларация о правах инвалидов»</a:t>
            </a:r>
            <a:r>
              <a:rPr lang="ru-RU" sz="2800" dirty="0"/>
              <a:t>  -  провозглашена резолюцией 3447 (XXX) Генеральной Ассамблеи ООН от 09.12. 1975</a:t>
            </a:r>
          </a:p>
          <a:p>
            <a:pPr algn="just">
              <a:lnSpc>
                <a:spcPct val="80000"/>
              </a:lnSpc>
            </a:pPr>
            <a:r>
              <a:rPr lang="ru-RU" sz="2800" b="1" u="sng" dirty="0">
                <a:solidFill>
                  <a:schemeClr val="accent2"/>
                </a:solidFill>
              </a:rPr>
              <a:t>«Всемирной программы действий в отношении инвалидов»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  -   Принята  резолюцией 37/52 Генеральной Ассамблеи ООН от 3 декабря 1982 года</a:t>
            </a:r>
          </a:p>
          <a:p>
            <a:r>
              <a:rPr lang="ru-RU" sz="2800" b="1" u="sng" dirty="0">
                <a:solidFill>
                  <a:schemeClr val="accent2"/>
                </a:solidFill>
              </a:rPr>
              <a:t>«Стандартные правила обеспечения равных возможностей для инвалидов»</a:t>
            </a:r>
            <a:r>
              <a:rPr lang="ru-RU" sz="2800" dirty="0"/>
              <a:t>  - приняты резолюцией 48/96 Генеральной Ассамблеи ООН от </a:t>
            </a:r>
            <a:r>
              <a:rPr lang="ru-RU" sz="2800" dirty="0" smtClean="0"/>
              <a:t>20.12.1993</a:t>
            </a:r>
          </a:p>
          <a:p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Саламанкская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декларация </a:t>
            </a:r>
            <a:r>
              <a:rPr lang="ru-RU" sz="2800" b="1" u="sng" dirty="0">
                <a:solidFill>
                  <a:schemeClr val="accent2"/>
                </a:solidFill>
              </a:rPr>
              <a:t>«О принципах, политике и практической деятельности в сфере образования лиц с особыми потребностями»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(1994).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8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Международные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 dirty="0">
                <a:solidFill>
                  <a:schemeClr val="accent2"/>
                </a:solidFill>
              </a:rPr>
              <a:t>«</a:t>
            </a:r>
            <a:r>
              <a:rPr lang="ru-RU" sz="2000" b="1" u="sng" dirty="0" err="1">
                <a:solidFill>
                  <a:schemeClr val="accent2"/>
                </a:solidFill>
              </a:rPr>
              <a:t>Саламанкская</a:t>
            </a:r>
            <a:r>
              <a:rPr lang="ru-RU" sz="2000" b="1" u="sng" dirty="0">
                <a:solidFill>
                  <a:schemeClr val="accent2"/>
                </a:solidFill>
              </a:rPr>
              <a:t> декларация»</a:t>
            </a:r>
            <a:r>
              <a:rPr lang="ru-RU" sz="2000" u="sng" dirty="0"/>
              <a:t> </a:t>
            </a:r>
            <a:r>
              <a:rPr lang="ru-RU" sz="2000" dirty="0"/>
              <a:t>и </a:t>
            </a:r>
            <a:r>
              <a:rPr lang="ru-RU" sz="2000" b="1" dirty="0">
                <a:solidFill>
                  <a:schemeClr val="accent2"/>
                </a:solidFill>
              </a:rPr>
              <a:t>«Рамки действий по образованию лиц с особыми потребностями» - </a:t>
            </a:r>
            <a:r>
              <a:rPr lang="ru-RU" sz="2000" dirty="0"/>
              <a:t>Саламанка, Испания, 7-10. 06. 1994 .</a:t>
            </a:r>
            <a:r>
              <a:rPr lang="ru-RU" sz="2000" dirty="0">
                <a:solidFill>
                  <a:schemeClr val="accent2"/>
                </a:solidFill>
              </a:rPr>
              <a:t> </a:t>
            </a:r>
            <a:endParaRPr 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Призывают правительства всех стран: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уделять </a:t>
            </a:r>
            <a:r>
              <a:rPr lang="ru-RU" sz="1600" dirty="0"/>
              <a:t>первоочередное внимание необходимости придать «включающий» (инклюзивный) характер системе образования;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включить принцип «включающего» (инклюзивного) образования как компонент правовой или политической системы;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разрабатывать показательные проекты;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содействовать обмену с государствами, имеющими опыт работы в сфере "включающей" (инклюзивной) деятельности;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разрабатывать способы планирования, контроля и оценки образовательного обеспечения детей и взрослых;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способствовать и облегчать участие родителей и организаций инвалидов;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финансировать стратегию ранней диагностики и раннего вмешательства;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финансировать развитие профессиональных аспектов «включающего»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(инклюзивного) образования;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обеспечивать наличие должных программ по подготовке учителей</a:t>
            </a:r>
          </a:p>
        </p:txBody>
      </p:sp>
    </p:spTree>
    <p:extLst>
      <p:ext uri="{BB962C8B-B14F-4D97-AF65-F5344CB8AC3E}">
        <p14:creationId xmlns:p14="http://schemas.microsoft.com/office/powerpoint/2010/main" val="387989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Международные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800" b="1" u="sng" dirty="0">
                <a:solidFill>
                  <a:schemeClr val="accent2"/>
                </a:solidFill>
              </a:rPr>
              <a:t>«Конвенция о правах инвалидов»</a:t>
            </a:r>
            <a:r>
              <a:rPr lang="ru-RU" sz="1800" dirty="0"/>
              <a:t> - принята резолюцией 61/106 Генеральной Ассамблеей ООН от 13.12.2006.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Подписана Россией 24.09.2008.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/>
              <a:t>«Государства-участники признают право инвалидов на образование.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/>
              <a:t>В целях реализации этого права без дискриминации и на основе равенства возможностей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/>
              <a:t>государства-участники обеспечивают инклюзивное образование </a:t>
            </a:r>
          </a:p>
          <a:p>
            <a:pPr>
              <a:buFont typeface="Wingdings" pitchFamily="2" charset="2"/>
              <a:buNone/>
            </a:pPr>
            <a:r>
              <a:rPr lang="ru-RU" sz="1800" i="1" dirty="0"/>
              <a:t>на всех уровнях и обучение в течение всей жизни</a:t>
            </a:r>
            <a:r>
              <a:rPr lang="ru-RU" sz="1800" i="1" dirty="0" smtClean="0"/>
              <a:t>».</a:t>
            </a:r>
            <a:r>
              <a:rPr lang="ru-RU" sz="1800" i="1" dirty="0"/>
              <a:t> стремясь при этом:</a:t>
            </a:r>
            <a:r>
              <a:rPr lang="ru-RU" sz="1800" dirty="0"/>
              <a:t> </a:t>
            </a:r>
            <a:r>
              <a:rPr lang="ru-RU" sz="1800" i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800" i="1" dirty="0"/>
              <a:t>а) к полному развитию человеческого потенциала, а также чувства достоинства и самоуважения и к усилению уважения прав человеческого многообразия;</a:t>
            </a:r>
          </a:p>
          <a:p>
            <a:pPr>
              <a:buFont typeface="Wingdings" pitchFamily="2" charset="2"/>
              <a:buNone/>
            </a:pPr>
            <a:r>
              <a:rPr lang="ru-RU" sz="1800" i="1" dirty="0"/>
              <a:t>б) к развитию личности, талантов и творчества инвалидов, а также их умственных и физических способностей в полном объеме;</a:t>
            </a:r>
          </a:p>
          <a:p>
            <a:pPr>
              <a:buFont typeface="Wingdings" pitchFamily="2" charset="2"/>
              <a:buNone/>
            </a:pPr>
            <a:r>
              <a:rPr lang="ru-RU" sz="1800" i="1" dirty="0"/>
              <a:t>с) к  наделению инвалидов эффективно участвовать в жизни свободного общества».</a:t>
            </a:r>
          </a:p>
          <a:p>
            <a:pPr>
              <a:buFont typeface="Wingdings" pitchFamily="2" charset="2"/>
              <a:buNone/>
            </a:pPr>
            <a:r>
              <a:rPr lang="ru-RU" sz="1800" dirty="0">
                <a:solidFill>
                  <a:schemeClr val="accent2"/>
                </a:solidFill>
              </a:rPr>
              <a:t>(</a:t>
            </a:r>
            <a:r>
              <a:rPr lang="ru-RU" sz="1800" b="1" i="1" dirty="0">
                <a:solidFill>
                  <a:schemeClr val="accent2"/>
                </a:solidFill>
              </a:rPr>
              <a:t>Конвенция ООН о правах инвалидов, 2006 год)</a:t>
            </a:r>
            <a:r>
              <a:rPr lang="ru-RU" sz="1800" i="1" dirty="0"/>
              <a:t> </a:t>
            </a:r>
            <a:endParaRPr lang="ru-RU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4572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Главным федеральным актом России является </a:t>
            </a:r>
            <a:r>
              <a:rPr lang="ru-RU" b="1" u="sng" dirty="0">
                <a:solidFill>
                  <a:schemeClr val="accent2"/>
                </a:solidFill>
              </a:rPr>
              <a:t>Конституция РФ</a:t>
            </a:r>
            <a:r>
              <a:rPr lang="ru-RU" dirty="0"/>
              <a:t> 1993 г. </a:t>
            </a:r>
          </a:p>
          <a:p>
            <a:pPr>
              <a:buNone/>
            </a:pPr>
            <a:r>
              <a:rPr lang="ru-RU" dirty="0" smtClean="0"/>
              <a:t>Статья </a:t>
            </a:r>
            <a:r>
              <a:rPr lang="ru-RU" dirty="0"/>
              <a:t>43 Конституции РФ гласит  </a:t>
            </a:r>
          </a:p>
          <a:p>
            <a:pPr>
              <a:buNone/>
            </a:pPr>
            <a:r>
              <a:rPr lang="ru-RU" dirty="0"/>
              <a:t>   «Каждый имеет право на образование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Федеральный </a:t>
            </a:r>
            <a:r>
              <a:rPr lang="ru-RU" dirty="0"/>
              <a:t>закон </a:t>
            </a:r>
            <a:r>
              <a:rPr lang="ru-RU" b="1" u="sng" dirty="0">
                <a:solidFill>
                  <a:schemeClr val="accent2"/>
                </a:solidFill>
              </a:rPr>
              <a:t>«О ратификации Конвенции о правах инвалидов» </a:t>
            </a:r>
            <a:r>
              <a:rPr lang="ru-RU" dirty="0" smtClean="0"/>
              <a:t>от</a:t>
            </a:r>
            <a:r>
              <a:rPr lang="ru-RU" dirty="0"/>
              <a:t> 03.05.2012 г. № </a:t>
            </a:r>
            <a:r>
              <a:rPr lang="ru-RU" dirty="0" smtClean="0"/>
              <a:t>46-ФЗ. </a:t>
            </a:r>
            <a:r>
              <a:rPr lang="ru-RU" sz="2800" dirty="0" smtClean="0"/>
              <a:t>Принят </a:t>
            </a:r>
            <a:r>
              <a:rPr lang="ru-RU" sz="2800" dirty="0"/>
              <a:t>Государственной Думой 25 апреля 2012 года и одобрен Советом Федерации 27 апреля 2012 года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b="1" u="sng" dirty="0" smtClean="0">
                <a:solidFill>
                  <a:schemeClr val="accent2"/>
                </a:solidFill>
              </a:rPr>
              <a:t>Национальная </a:t>
            </a:r>
            <a:r>
              <a:rPr lang="ru-RU" b="1" u="sng" dirty="0">
                <a:solidFill>
                  <a:schemeClr val="accent2"/>
                </a:solidFill>
              </a:rPr>
              <a:t>стратегия действий в интересах детей на 2012 – 2017 </a:t>
            </a:r>
            <a:r>
              <a:rPr lang="ru-RU" b="1" u="sng" dirty="0" smtClean="0">
                <a:solidFill>
                  <a:schemeClr val="accent2"/>
                </a:solidFill>
              </a:rPr>
              <a:t>годы. </a:t>
            </a:r>
            <a:r>
              <a:rPr lang="ru-RU" dirty="0" smtClean="0"/>
              <a:t>Утверждена Указом Президента РФ 01.06.2012 №761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4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Федеральный закон от 29.12.2012 N 273-ФЗ </a:t>
            </a:r>
            <a:r>
              <a:rPr lang="ru-RU" b="1" u="sng" dirty="0" smtClean="0">
                <a:solidFill>
                  <a:schemeClr val="accent2"/>
                </a:solidFill>
              </a:rPr>
              <a:t>«Об </a:t>
            </a:r>
            <a:r>
              <a:rPr lang="ru-RU" b="1" u="sng" dirty="0">
                <a:solidFill>
                  <a:schemeClr val="accent2"/>
                </a:solidFill>
              </a:rPr>
              <a:t>образовании в Российской </a:t>
            </a:r>
            <a:r>
              <a:rPr lang="ru-RU" b="1" u="sng" dirty="0" smtClean="0">
                <a:solidFill>
                  <a:schemeClr val="accent2"/>
                </a:solidFill>
              </a:rPr>
              <a:t>Федерации». </a:t>
            </a:r>
          </a:p>
          <a:p>
            <a:pPr>
              <a:buNone/>
            </a:pPr>
            <a:r>
              <a:rPr lang="ru-RU" dirty="0" smtClean="0"/>
              <a:t>Принят Государственной Думой 21.12.2012</a:t>
            </a:r>
          </a:p>
          <a:p>
            <a:pPr>
              <a:buNone/>
            </a:pPr>
            <a:r>
              <a:rPr lang="ru-RU" dirty="0" smtClean="0"/>
              <a:t>Одобрен Советом Федерации 26.12.2012</a:t>
            </a:r>
          </a:p>
          <a:p>
            <a:pPr marL="0" indent="0" algn="just">
              <a:buNone/>
            </a:pPr>
            <a:r>
              <a:rPr lang="ru-RU" b="1" i="1" dirty="0"/>
              <a:t>Инклюзивное образование</a:t>
            </a:r>
            <a:r>
              <a:rPr lang="ru-RU" dirty="0"/>
              <a:t> 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(гл. 1 ст. 2 п. 27, ФЗ № 273, от 29.12.2012г</a:t>
            </a:r>
            <a:r>
              <a:rPr lang="ru-RU" dirty="0" smtClean="0"/>
              <a:t>.).</a:t>
            </a:r>
          </a:p>
          <a:p>
            <a:endParaRPr lang="ru-RU" b="1" u="sng" dirty="0">
              <a:solidFill>
                <a:schemeClr val="accent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2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96950"/>
          </a:xfrm>
        </p:spPr>
        <p:txBody>
          <a:bodyPr>
            <a:normAutofit/>
          </a:bodyPr>
          <a:lstStyle/>
          <a:p>
            <a:r>
              <a:rPr lang="ru-RU" b="1" dirty="0" smtClean="0"/>
              <a:t>Федеральные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/>
                </a:solidFill>
              </a:rPr>
              <a:t>Федеральный государственный образовательный стандарт</a:t>
            </a:r>
            <a:endParaRPr lang="ru-RU" b="1" u="sng" dirty="0">
              <a:solidFill>
                <a:schemeClr val="accent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348880"/>
            <a:ext cx="410445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4509120"/>
            <a:ext cx="4104456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509120"/>
            <a:ext cx="410445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2348880"/>
            <a:ext cx="40324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7544" y="249289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Федеральный государственный образовательный стандарт дошкольного образования</a:t>
            </a:r>
          </a:p>
          <a:p>
            <a:pPr algn="ctr"/>
            <a:r>
              <a:rPr lang="ru-RU" b="1" dirty="0" smtClean="0"/>
              <a:t>(утв. Приказом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от 17.10.2013 №1155)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509120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Федеральный государственный образовательный стандарт начального общего образования обучающихся с ОВЗ</a:t>
            </a:r>
          </a:p>
          <a:p>
            <a:pPr algn="ctr"/>
            <a:r>
              <a:rPr lang="ru-RU" b="1" dirty="0" smtClean="0"/>
              <a:t>(утв. Приказом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от 19.12.2014 №1598)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4549676"/>
            <a:ext cx="4427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Федеральный государственный образовательный стандарт образования обучающихся с умственной отсталостью (интеллектуальными нарушениями)</a:t>
            </a:r>
          </a:p>
          <a:p>
            <a:pPr algn="ctr"/>
            <a:r>
              <a:rPr lang="ru-RU" b="1" dirty="0" smtClean="0"/>
              <a:t>(утв. Приказом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от 17.10.2013 №1599)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2564904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Федеральный государственный образовательный стандарт основного общего образования</a:t>
            </a:r>
          </a:p>
          <a:p>
            <a:pPr algn="ctr"/>
            <a:r>
              <a:rPr lang="ru-RU" b="1" dirty="0" smtClean="0"/>
              <a:t>(утв. Приказом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от 17.12.2010 №1897)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ru-RU" b="1" dirty="0" smtClean="0"/>
              <a:t>Федеральные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/>
              <a:t>Письмо </a:t>
            </a:r>
            <a:r>
              <a:rPr lang="ru-RU" sz="8000" dirty="0" err="1" smtClean="0"/>
              <a:t>Минобрнауки</a:t>
            </a:r>
            <a:r>
              <a:rPr lang="ru-RU" sz="8000" dirty="0" smtClean="0"/>
              <a:t> России от 11 марта 2016 г. № ВК-452/07 </a:t>
            </a:r>
          </a:p>
          <a:p>
            <a:pPr algn="ctr">
              <a:buNone/>
            </a:pPr>
            <a:r>
              <a:rPr lang="ru-RU" sz="8000" b="1" u="sng" dirty="0" smtClean="0">
                <a:solidFill>
                  <a:schemeClr val="accent2"/>
                </a:solidFill>
              </a:rPr>
              <a:t>«О введении ФГОС ОВЗ»</a:t>
            </a:r>
          </a:p>
          <a:p>
            <a:pPr algn="ctr">
              <a:buNone/>
            </a:pPr>
            <a:r>
              <a:rPr lang="ru-RU" sz="8000" i="1" dirty="0" smtClean="0"/>
              <a:t>Методические рекомендации по вопросам внедрения федерального государственного образовательного стандарта начального общего образования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</a:t>
            </a:r>
            <a:br>
              <a:rPr lang="ru-RU" sz="8000" i="1" dirty="0" smtClean="0"/>
            </a:br>
            <a:r>
              <a:rPr lang="ru-RU" sz="8000" i="1" dirty="0" smtClean="0"/>
              <a:t>(разработаны в рамках Государственного контракта от "10" апреля 2014 г. № 07.028.11.0005 "Повышение квалификации руководителей и педагогов общеобразовательных и специальных (коррекционных) школ по вопросам реализации федерального государственного стандарта обучающихся с ограниченными возможностями здоровья в условиях общеобразовательной и специальной (коррекционной) школы")</a:t>
            </a:r>
            <a:r>
              <a:rPr lang="ru-RU" sz="3700" dirty="0" smtClean="0"/>
              <a:t/>
            </a:r>
            <a:br>
              <a:rPr lang="ru-RU" sz="3700" dirty="0" smtClean="0"/>
            </a:br>
            <a:r>
              <a:rPr lang="ru-RU" sz="3700" dirty="0" smtClean="0"/>
              <a:t/>
            </a:r>
            <a:br>
              <a:rPr lang="ru-RU" sz="3700" dirty="0" smtClean="0"/>
            </a:br>
            <a:endParaRPr lang="ru-RU" sz="37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720</TotalTime>
  <Words>965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Нормативно-правовая база инклюзивного образования в общеобразовательной организации</vt:lpstr>
      <vt:lpstr>Нормативно-правовая база инклюзивного образования детей с  ОВЗ</vt:lpstr>
      <vt:lpstr>Международные документы</vt:lpstr>
      <vt:lpstr>Международные документы</vt:lpstr>
      <vt:lpstr>Международные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Региональные документы</vt:lpstr>
      <vt:lpstr>Нормативно-правовая база образовательной организации</vt:lpstr>
      <vt:lpstr>Нормативно-правовая база инклюзивного образования в общеобразовательной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 инклюзивного образования в общеобразовательной организации</dc:title>
  <dc:creator>user</dc:creator>
  <cp:lastModifiedBy>user</cp:lastModifiedBy>
  <cp:revision>33</cp:revision>
  <dcterms:created xsi:type="dcterms:W3CDTF">2016-05-19T13:31:35Z</dcterms:created>
  <dcterms:modified xsi:type="dcterms:W3CDTF">2016-05-20T11:10:38Z</dcterms:modified>
</cp:coreProperties>
</file>